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62" r:id="rId5"/>
    <p:sldId id="263"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snapToObjects="1">
      <p:cViewPr varScale="1">
        <p:scale>
          <a:sx n="121" d="100"/>
          <a:sy n="121" d="100"/>
        </p:scale>
        <p:origin x="2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B9313BE-E963-D740-B546-BB8320BF48A8}" type="datetimeFigureOut">
              <a:rPr lang="en-US" smtClean="0"/>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rIns="45720"/>
          <a:lstStyle/>
          <a:p>
            <a:fld id="{5748997A-2890-634C-93C9-CB5AF9669454}" type="slidenum">
              <a:rPr lang="en-US" smtClean="0"/>
              <a:t>‹#›</a:t>
            </a:fld>
            <a:endParaRPr lang="en-US"/>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30159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9313BE-E963-D740-B546-BB8320BF48A8}" type="datetimeFigureOut">
              <a:rPr lang="en-US" smtClean="0"/>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3474007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9313BE-E963-D740-B546-BB8320BF48A8}" type="datetimeFigureOut">
              <a:rPr lang="en-US" smtClean="0"/>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1678673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9313BE-E963-D740-B546-BB8320BF48A8}" type="datetimeFigureOut">
              <a:rPr lang="en-US" smtClean="0"/>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8997A-2890-634C-93C9-CB5AF9669454}" type="slidenum">
              <a:rPr lang="en-US" smtClean="0"/>
              <a:t>‹#›</a:t>
            </a:fld>
            <a:endParaRPr lang="en-US"/>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262271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9313BE-E963-D740-B546-BB8320BF48A8}" type="datetimeFigureOut">
              <a:rPr lang="en-US" smtClean="0"/>
              <a:t>7/28/21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3668512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9313BE-E963-D740-B546-BB8320BF48A8}" type="datetimeFigureOut">
              <a:rPr lang="en-US" smtClean="0"/>
              <a:t>7/28/21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8997A-2890-634C-93C9-CB5AF9669454}" type="slidenum">
              <a:rPr lang="en-US" smtClean="0"/>
              <a:t>‹#›</a:t>
            </a:fld>
            <a:endParaRPr lang="en-US"/>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020467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B9313BE-E963-D740-B546-BB8320BF48A8}" type="datetimeFigureOut">
              <a:rPr lang="en-US" smtClean="0"/>
              <a:t>7/28/21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1669541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B9313BE-E963-D740-B546-BB8320BF48A8}" type="datetimeFigureOut">
              <a:rPr lang="en-US" smtClean="0"/>
              <a:t>7/28/21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48997A-2890-634C-93C9-CB5AF9669454}" type="slidenum">
              <a:rPr lang="en-US" smtClean="0"/>
              <a:t>‹#›</a:t>
            </a:fld>
            <a:endParaRPr lang="en-US"/>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760291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EB9313BE-E963-D740-B546-BB8320BF48A8}" type="datetimeFigureOut">
              <a:rPr lang="en-US" smtClean="0"/>
              <a:t>7/28/21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40907772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9313BE-E963-D740-B546-BB8320BF48A8}" type="datetimeFigureOut">
              <a:rPr lang="en-US" smtClean="0"/>
              <a:t>7/28/21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20216876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9313BE-E963-D740-B546-BB8320BF48A8}" type="datetimeFigureOut">
              <a:rPr lang="en-US" smtClean="0"/>
              <a:t>7/28/21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48997A-2890-634C-93C9-CB5AF9669454}" type="slidenum">
              <a:rPr lang="en-US" smtClean="0"/>
              <a:t>‹#›</a:t>
            </a:fld>
            <a:endParaRPr lang="en-US"/>
          </a:p>
        </p:txBody>
      </p:sp>
    </p:spTree>
    <p:extLst>
      <p:ext uri="{BB962C8B-B14F-4D97-AF65-F5344CB8AC3E}">
        <p14:creationId xmlns:p14="http://schemas.microsoft.com/office/powerpoint/2010/main" val="2538963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EB9313BE-E963-D740-B546-BB8320BF48A8}" type="datetimeFigureOut">
              <a:rPr lang="en-US" smtClean="0"/>
              <a:t>7/28/21</a:t>
            </a:fld>
            <a:endParaRPr lang="en-US"/>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5748997A-2890-634C-93C9-CB5AF9669454}" type="slidenum">
              <a:rPr lang="en-US" smtClean="0"/>
              <a:t>‹#›</a:t>
            </a:fld>
            <a:endParaRPr lang="en-US"/>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1482928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58A0B6A-DEC0-46AC-8D12-B6E45FCD1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0"/>
            <a:ext cx="12189867" cy="6858001"/>
          </a:xfrm>
          <a:prstGeom prst="rect">
            <a:avLst/>
          </a:prstGeom>
          <a:solidFill>
            <a:schemeClr val="tx2">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C1A506D-EB69-4549-9782-F0EBB2A9AE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sp>
        <p:nvSpPr>
          <p:cNvPr id="2" name="Title 1">
            <a:extLst>
              <a:ext uri="{FF2B5EF4-FFF2-40B4-BE49-F238E27FC236}">
                <a16:creationId xmlns:a16="http://schemas.microsoft.com/office/drawing/2014/main" id="{1DB274AC-71A2-B84C-8CAD-E136BE77481B}"/>
              </a:ext>
            </a:extLst>
          </p:cNvPr>
          <p:cNvSpPr>
            <a:spLocks noGrp="1"/>
          </p:cNvSpPr>
          <p:nvPr>
            <p:ph type="ctrTitle"/>
          </p:nvPr>
        </p:nvSpPr>
        <p:spPr>
          <a:xfrm>
            <a:off x="2141744" y="1437783"/>
            <a:ext cx="7908513" cy="2495051"/>
          </a:xfrm>
        </p:spPr>
        <p:txBody>
          <a:bodyPr anchor="b">
            <a:normAutofit/>
          </a:bodyPr>
          <a:lstStyle/>
          <a:p>
            <a:pPr algn="ctr"/>
            <a:r>
              <a:rPr lang="en-US" sz="6600"/>
              <a:t>Vegan Tourism: NYC vs Toronto</a:t>
            </a:r>
          </a:p>
        </p:txBody>
      </p:sp>
      <p:sp>
        <p:nvSpPr>
          <p:cNvPr id="3" name="Subtitle 2">
            <a:extLst>
              <a:ext uri="{FF2B5EF4-FFF2-40B4-BE49-F238E27FC236}">
                <a16:creationId xmlns:a16="http://schemas.microsoft.com/office/drawing/2014/main" id="{3817B55E-4308-3244-82B8-B83171FAED5E}"/>
              </a:ext>
            </a:extLst>
          </p:cNvPr>
          <p:cNvSpPr>
            <a:spLocks noGrp="1"/>
          </p:cNvSpPr>
          <p:nvPr>
            <p:ph type="subTitle" idx="1"/>
          </p:nvPr>
        </p:nvSpPr>
        <p:spPr>
          <a:xfrm>
            <a:off x="3416133" y="4020146"/>
            <a:ext cx="5357600" cy="1160213"/>
          </a:xfrm>
        </p:spPr>
        <p:txBody>
          <a:bodyPr anchor="t">
            <a:normAutofit/>
          </a:bodyPr>
          <a:lstStyle/>
          <a:p>
            <a:pPr algn="ctr"/>
            <a:endParaRPr lang="en-US" sz="2800"/>
          </a:p>
        </p:txBody>
      </p:sp>
    </p:spTree>
    <p:extLst>
      <p:ext uri="{BB962C8B-B14F-4D97-AF65-F5344CB8AC3E}">
        <p14:creationId xmlns:p14="http://schemas.microsoft.com/office/powerpoint/2010/main" val="289053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2C0DD5-D4A3-204C-9AA8-EC2B6F548038}"/>
              </a:ext>
            </a:extLst>
          </p:cNvPr>
          <p:cNvSpPr>
            <a:spLocks noGrp="1"/>
          </p:cNvSpPr>
          <p:nvPr>
            <p:ph type="title"/>
          </p:nvPr>
        </p:nvSpPr>
        <p:spPr>
          <a:xfrm>
            <a:off x="1518412" y="1201723"/>
            <a:ext cx="3133750" cy="4454554"/>
          </a:xfrm>
        </p:spPr>
        <p:txBody>
          <a:bodyPr anchor="ctr">
            <a:normAutofit/>
          </a:bodyPr>
          <a:lstStyle/>
          <a:p>
            <a:r>
              <a:rPr lang="en-US" sz="3600"/>
              <a:t>Vegan Tourists need more vegan friendly destinations</a:t>
            </a:r>
          </a:p>
        </p:txBody>
      </p:sp>
      <p:sp>
        <p:nvSpPr>
          <p:cNvPr id="3" name="Content Placeholder 2">
            <a:extLst>
              <a:ext uri="{FF2B5EF4-FFF2-40B4-BE49-F238E27FC236}">
                <a16:creationId xmlns:a16="http://schemas.microsoft.com/office/drawing/2014/main" id="{B01574B1-6178-2642-98FC-054A18759DFA}"/>
              </a:ext>
            </a:extLst>
          </p:cNvPr>
          <p:cNvSpPr>
            <a:spLocks noGrp="1"/>
          </p:cNvSpPr>
          <p:nvPr>
            <p:ph idx="1"/>
          </p:nvPr>
        </p:nvSpPr>
        <p:spPr>
          <a:xfrm>
            <a:off x="5454363" y="1201723"/>
            <a:ext cx="5329250" cy="4454554"/>
          </a:xfrm>
        </p:spPr>
        <p:txBody>
          <a:bodyPr anchor="ctr">
            <a:normAutofit/>
          </a:bodyPr>
          <a:lstStyle/>
          <a:p>
            <a:pPr>
              <a:lnSpc>
                <a:spcPct val="110000"/>
              </a:lnSpc>
            </a:pPr>
            <a:r>
              <a:rPr lang="en-US" sz="1800" dirty="0"/>
              <a:t>While travelling abroad, it is very difficult to find places that are vegan/vegetarian friendly and searching them up takes time and effort. </a:t>
            </a:r>
          </a:p>
          <a:p>
            <a:pPr>
              <a:lnSpc>
                <a:spcPct val="110000"/>
              </a:lnSpc>
            </a:pPr>
            <a:r>
              <a:rPr lang="en-US" sz="1800" dirty="0"/>
              <a:t>As the owner of a fictional travelling agency, my clients need to decide between NYC and Toronto, and the deciding factor for them is whether the place they’re travelling to has vegan food, and a variety of vegan food options.</a:t>
            </a:r>
          </a:p>
          <a:p>
            <a:pPr>
              <a:lnSpc>
                <a:spcPct val="110000"/>
              </a:lnSpc>
            </a:pPr>
            <a:r>
              <a:rPr lang="en-US" sz="1800" dirty="0"/>
              <a:t>I would therefore need to figure out which city has more vegan/vegetarian restaurants but also figure out which city has more variety.</a:t>
            </a:r>
          </a:p>
          <a:p>
            <a:pPr>
              <a:lnSpc>
                <a:spcPct val="110000"/>
              </a:lnSpc>
            </a:pPr>
            <a:endParaRPr lang="en-US" sz="1800" dirty="0"/>
          </a:p>
        </p:txBody>
      </p:sp>
    </p:spTree>
    <p:extLst>
      <p:ext uri="{BB962C8B-B14F-4D97-AF65-F5344CB8AC3E}">
        <p14:creationId xmlns:p14="http://schemas.microsoft.com/office/powerpoint/2010/main" val="209095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1ECA55-D633-DF49-9441-C7C5B17EC85F}"/>
              </a:ext>
            </a:extLst>
          </p:cNvPr>
          <p:cNvSpPr>
            <a:spLocks noGrp="1"/>
          </p:cNvSpPr>
          <p:nvPr>
            <p:ph type="title"/>
          </p:nvPr>
        </p:nvSpPr>
        <p:spPr>
          <a:xfrm>
            <a:off x="1518412" y="1201723"/>
            <a:ext cx="3133750" cy="4454554"/>
          </a:xfrm>
        </p:spPr>
        <p:txBody>
          <a:bodyPr anchor="ctr">
            <a:normAutofit/>
          </a:bodyPr>
          <a:lstStyle/>
          <a:p>
            <a:r>
              <a:rPr lang="en-US" sz="3600" dirty="0"/>
              <a:t>Data Acquisition and Cleaning</a:t>
            </a:r>
          </a:p>
        </p:txBody>
      </p:sp>
      <p:sp>
        <p:nvSpPr>
          <p:cNvPr id="3" name="Content Placeholder 2">
            <a:extLst>
              <a:ext uri="{FF2B5EF4-FFF2-40B4-BE49-F238E27FC236}">
                <a16:creationId xmlns:a16="http://schemas.microsoft.com/office/drawing/2014/main" id="{A72792AF-13FE-F446-894B-2819EA37F8C7}"/>
              </a:ext>
            </a:extLst>
          </p:cNvPr>
          <p:cNvSpPr>
            <a:spLocks noGrp="1"/>
          </p:cNvSpPr>
          <p:nvPr>
            <p:ph idx="1"/>
          </p:nvPr>
        </p:nvSpPr>
        <p:spPr>
          <a:xfrm>
            <a:off x="5454363" y="1201723"/>
            <a:ext cx="5329250" cy="4454554"/>
          </a:xfrm>
        </p:spPr>
        <p:txBody>
          <a:bodyPr anchor="ctr">
            <a:noAutofit/>
          </a:bodyPr>
          <a:lstStyle/>
          <a:p>
            <a:pPr>
              <a:lnSpc>
                <a:spcPct val="110000"/>
              </a:lnSpc>
            </a:pPr>
            <a:r>
              <a:rPr lang="en-US" sz="1800" dirty="0"/>
              <a:t>Obtained the New York and Toronto Neighborhood datasets with and Lat-Long Coordinates from two sources, Course provided source for the New York Data, and scraped from Wikipedia and course provided source for the Toronto data.</a:t>
            </a:r>
          </a:p>
          <a:p>
            <a:pPr>
              <a:lnSpc>
                <a:spcPct val="110000"/>
              </a:lnSpc>
            </a:pPr>
            <a:r>
              <a:rPr lang="en-US" sz="1800" dirty="0"/>
              <a:t>After Grabbing the Neighborhood datasets, I obtained venue data by running the data through the Foursquare Places API.</a:t>
            </a:r>
          </a:p>
          <a:p>
            <a:pPr>
              <a:lnSpc>
                <a:spcPct val="110000"/>
              </a:lnSpc>
            </a:pPr>
            <a:r>
              <a:rPr lang="en-US" sz="1800" dirty="0"/>
              <a:t> The venue data was more than we needed, and we needed to therefore narrow it down to just vegan/vegetarian restaurants in the area. So I filtered the data even further to obtain the vegan/vegetarian restaurants in each city.</a:t>
            </a:r>
          </a:p>
          <a:p>
            <a:pPr>
              <a:lnSpc>
                <a:spcPct val="110000"/>
              </a:lnSpc>
            </a:pPr>
            <a:r>
              <a:rPr lang="en-US" sz="1800" dirty="0"/>
              <a:t>The venue data for each city contains 7 features, and the most important feature is the venue category which allowed us to filter by vegan/vegetarian restaurants.</a:t>
            </a:r>
          </a:p>
        </p:txBody>
      </p:sp>
    </p:spTree>
    <p:extLst>
      <p:ext uri="{BB962C8B-B14F-4D97-AF65-F5344CB8AC3E}">
        <p14:creationId xmlns:p14="http://schemas.microsoft.com/office/powerpoint/2010/main" val="11802651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27" name="Rectangle 26">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Rectangle 28">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Oval 30">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8319B17E-85F7-7A4D-B0DE-C7D5E51A0B8B}"/>
              </a:ext>
            </a:extLst>
          </p:cNvPr>
          <p:cNvSpPr txBox="1">
            <a:spLocks/>
          </p:cNvSpPr>
          <p:nvPr/>
        </p:nvSpPr>
        <p:spPr>
          <a:xfrm>
            <a:off x="1518412" y="1201723"/>
            <a:ext cx="3133750" cy="4454554"/>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spcAft>
                <a:spcPts val="600"/>
              </a:spcAft>
            </a:pPr>
            <a:r>
              <a:rPr lang="en-US" sz="3600" dirty="0"/>
              <a:t>Datasets</a:t>
            </a:r>
          </a:p>
        </p:txBody>
      </p:sp>
      <p:pic>
        <p:nvPicPr>
          <p:cNvPr id="19" name="Content Placeholder 3" descr="Graphical user interface, website&#10;&#10;Description automatically generated">
            <a:extLst>
              <a:ext uri="{FF2B5EF4-FFF2-40B4-BE49-F238E27FC236}">
                <a16:creationId xmlns:a16="http://schemas.microsoft.com/office/drawing/2014/main" id="{5ACF8298-2BDF-6B40-8F84-52E5148B873B}"/>
              </a:ext>
            </a:extLst>
          </p:cNvPr>
          <p:cNvPicPr>
            <a:picLocks noGrp="1"/>
          </p:cNvPicPr>
          <p:nvPr>
            <p:ph idx="1"/>
          </p:nvPr>
        </p:nvPicPr>
        <p:blipFill>
          <a:blip r:embed="rId3" cstate="print">
            <a:extLst>
              <a:ext uri="{28A0092B-C50C-407E-A947-70E740481C1C}">
                <a14:useLocalDpi xmlns:a14="http://schemas.microsoft.com/office/drawing/2010/main" val="0"/>
              </a:ext>
            </a:extLst>
          </a:blip>
          <a:stretch>
            <a:fillRect/>
          </a:stretch>
        </p:blipFill>
        <p:spPr>
          <a:xfrm>
            <a:off x="5845015" y="3108968"/>
            <a:ext cx="4594985" cy="2214405"/>
          </a:xfrm>
          <a:prstGeom prst="rect">
            <a:avLst/>
          </a:prstGeom>
        </p:spPr>
      </p:pic>
      <p:pic>
        <p:nvPicPr>
          <p:cNvPr id="20" name="Picture 19" descr="A screenshot of a computer&#10;&#10;Description automatically generated with medium confidence">
            <a:extLst>
              <a:ext uri="{FF2B5EF4-FFF2-40B4-BE49-F238E27FC236}">
                <a16:creationId xmlns:a16="http://schemas.microsoft.com/office/drawing/2014/main" id="{5A019669-4A70-E34A-B2DC-096F3FAC02A4}"/>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5777740" y="228758"/>
            <a:ext cx="4729536" cy="2214405"/>
          </a:xfrm>
          <a:prstGeom prst="rect">
            <a:avLst/>
          </a:prstGeom>
        </p:spPr>
      </p:pic>
      <p:sp>
        <p:nvSpPr>
          <p:cNvPr id="21" name="TextBox 20">
            <a:extLst>
              <a:ext uri="{FF2B5EF4-FFF2-40B4-BE49-F238E27FC236}">
                <a16:creationId xmlns:a16="http://schemas.microsoft.com/office/drawing/2014/main" id="{B959C1D1-971A-E44B-B872-4178EBD23D34}"/>
              </a:ext>
            </a:extLst>
          </p:cNvPr>
          <p:cNvSpPr txBox="1"/>
          <p:nvPr/>
        </p:nvSpPr>
        <p:spPr>
          <a:xfrm>
            <a:off x="6843384" y="2622177"/>
            <a:ext cx="2313197" cy="307777"/>
          </a:xfrm>
          <a:prstGeom prst="rect">
            <a:avLst/>
          </a:prstGeom>
          <a:noFill/>
        </p:spPr>
        <p:txBody>
          <a:bodyPr wrap="none" rtlCol="0">
            <a:spAutoFit/>
          </a:bodyPr>
          <a:lstStyle/>
          <a:p>
            <a:r>
              <a:rPr lang="en-US" sz="1400" dirty="0"/>
              <a:t>Venue dataset pre filtering </a:t>
            </a:r>
          </a:p>
        </p:txBody>
      </p:sp>
      <p:sp>
        <p:nvSpPr>
          <p:cNvPr id="22" name="TextBox 21">
            <a:extLst>
              <a:ext uri="{FF2B5EF4-FFF2-40B4-BE49-F238E27FC236}">
                <a16:creationId xmlns:a16="http://schemas.microsoft.com/office/drawing/2014/main" id="{64240E5E-9553-D146-B4A7-3D11435B372D}"/>
              </a:ext>
            </a:extLst>
          </p:cNvPr>
          <p:cNvSpPr txBox="1"/>
          <p:nvPr/>
        </p:nvSpPr>
        <p:spPr>
          <a:xfrm>
            <a:off x="5590766" y="5502388"/>
            <a:ext cx="5239768" cy="307777"/>
          </a:xfrm>
          <a:prstGeom prst="rect">
            <a:avLst/>
          </a:prstGeom>
          <a:noFill/>
        </p:spPr>
        <p:txBody>
          <a:bodyPr wrap="none" rtlCol="0">
            <a:spAutoFit/>
          </a:bodyPr>
          <a:lstStyle/>
          <a:p>
            <a:r>
              <a:rPr lang="en-US" sz="1400" dirty="0"/>
              <a:t>Venue Dataset Post filtering for ‘Vegetarian / Vegan Restaurant”</a:t>
            </a:r>
          </a:p>
        </p:txBody>
      </p:sp>
      <p:sp>
        <p:nvSpPr>
          <p:cNvPr id="24" name="TextBox 23">
            <a:extLst>
              <a:ext uri="{FF2B5EF4-FFF2-40B4-BE49-F238E27FC236}">
                <a16:creationId xmlns:a16="http://schemas.microsoft.com/office/drawing/2014/main" id="{6D15CB38-AAB6-1A41-8C13-166D3D7B6571}"/>
              </a:ext>
            </a:extLst>
          </p:cNvPr>
          <p:cNvSpPr txBox="1"/>
          <p:nvPr/>
        </p:nvSpPr>
        <p:spPr>
          <a:xfrm>
            <a:off x="1199007" y="6335946"/>
            <a:ext cx="10729219" cy="307777"/>
          </a:xfrm>
          <a:prstGeom prst="rect">
            <a:avLst/>
          </a:prstGeom>
          <a:noFill/>
        </p:spPr>
        <p:txBody>
          <a:bodyPr wrap="none" rtlCol="0">
            <a:spAutoFit/>
          </a:bodyPr>
          <a:lstStyle/>
          <a:p>
            <a:r>
              <a:rPr lang="en-US" sz="1400" dirty="0"/>
              <a:t>Note: Some places might be chains, and would therefore have multiple locations, and as a result should not be marked as duplicates.</a:t>
            </a:r>
          </a:p>
        </p:txBody>
      </p:sp>
    </p:spTree>
    <p:extLst>
      <p:ext uri="{BB962C8B-B14F-4D97-AF65-F5344CB8AC3E}">
        <p14:creationId xmlns:p14="http://schemas.microsoft.com/office/powerpoint/2010/main" val="4170119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27" name="Rectangle 26">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Rectangle 28">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Oval 30">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8319B17E-85F7-7A4D-B0DE-C7D5E51A0B8B}"/>
              </a:ext>
            </a:extLst>
          </p:cNvPr>
          <p:cNvSpPr txBox="1">
            <a:spLocks/>
          </p:cNvSpPr>
          <p:nvPr/>
        </p:nvSpPr>
        <p:spPr>
          <a:xfrm>
            <a:off x="1518412" y="1201723"/>
            <a:ext cx="3133750" cy="4454554"/>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spcAft>
                <a:spcPts val="600"/>
              </a:spcAft>
            </a:pPr>
            <a:r>
              <a:rPr lang="en-US" sz="3600" dirty="0"/>
              <a:t>Maps</a:t>
            </a:r>
          </a:p>
        </p:txBody>
      </p:sp>
      <p:pic>
        <p:nvPicPr>
          <p:cNvPr id="15" name="Picture 14" descr="Map&#10;&#10;Description automatically generated">
            <a:extLst>
              <a:ext uri="{FF2B5EF4-FFF2-40B4-BE49-F238E27FC236}">
                <a16:creationId xmlns:a16="http://schemas.microsoft.com/office/drawing/2014/main" id="{2F4F49EB-CD86-B042-99BB-0CA4DA7AF62E}"/>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6351545" y="421698"/>
            <a:ext cx="4232372" cy="1607761"/>
          </a:xfrm>
          <a:prstGeom prst="rect">
            <a:avLst/>
          </a:prstGeom>
        </p:spPr>
      </p:pic>
      <p:pic>
        <p:nvPicPr>
          <p:cNvPr id="16" name="Picture 15" descr="Map&#10;&#10;Description automatically generated">
            <a:extLst>
              <a:ext uri="{FF2B5EF4-FFF2-40B4-BE49-F238E27FC236}">
                <a16:creationId xmlns:a16="http://schemas.microsoft.com/office/drawing/2014/main" id="{CD42E8A7-70F2-4E4E-AFD5-79ABACFBB4BA}"/>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461904" y="2921869"/>
            <a:ext cx="4011655" cy="2360141"/>
          </a:xfrm>
          <a:prstGeom prst="rect">
            <a:avLst/>
          </a:prstGeom>
        </p:spPr>
      </p:pic>
      <p:sp>
        <p:nvSpPr>
          <p:cNvPr id="4" name="TextBox 3">
            <a:extLst>
              <a:ext uri="{FF2B5EF4-FFF2-40B4-BE49-F238E27FC236}">
                <a16:creationId xmlns:a16="http://schemas.microsoft.com/office/drawing/2014/main" id="{83668322-8449-9942-86A6-8EE2E1281AD2}"/>
              </a:ext>
            </a:extLst>
          </p:cNvPr>
          <p:cNvSpPr txBox="1"/>
          <p:nvPr/>
        </p:nvSpPr>
        <p:spPr>
          <a:xfrm>
            <a:off x="1132126" y="6202739"/>
            <a:ext cx="10709353" cy="738664"/>
          </a:xfrm>
          <a:prstGeom prst="rect">
            <a:avLst/>
          </a:prstGeom>
          <a:noFill/>
        </p:spPr>
        <p:txBody>
          <a:bodyPr wrap="square" rtlCol="0">
            <a:spAutoFit/>
          </a:bodyPr>
          <a:lstStyle/>
          <a:p>
            <a:r>
              <a:rPr lang="en-US" sz="1200" dirty="0"/>
              <a:t>New York City clearly has more options for vegan tourists, and there is a good spread, so it will give people the incentive to explore the city more</a:t>
            </a:r>
            <a:br>
              <a:rPr lang="en-US" sz="1200" dirty="0"/>
            </a:br>
            <a:r>
              <a:rPr lang="en-US" sz="1200" dirty="0"/>
              <a:t>knowing that they have food options wherever they are travelling to. </a:t>
            </a:r>
          </a:p>
          <a:p>
            <a:endParaRPr lang="en-US" dirty="0"/>
          </a:p>
        </p:txBody>
      </p:sp>
      <p:sp>
        <p:nvSpPr>
          <p:cNvPr id="18" name="TextBox 17">
            <a:extLst>
              <a:ext uri="{FF2B5EF4-FFF2-40B4-BE49-F238E27FC236}">
                <a16:creationId xmlns:a16="http://schemas.microsoft.com/office/drawing/2014/main" id="{BDA27458-5AB9-964F-992E-3907936D1BF7}"/>
              </a:ext>
            </a:extLst>
          </p:cNvPr>
          <p:cNvSpPr txBox="1"/>
          <p:nvPr/>
        </p:nvSpPr>
        <p:spPr>
          <a:xfrm>
            <a:off x="7647507" y="2290998"/>
            <a:ext cx="1640449" cy="369332"/>
          </a:xfrm>
          <a:prstGeom prst="rect">
            <a:avLst/>
          </a:prstGeom>
          <a:noFill/>
        </p:spPr>
        <p:txBody>
          <a:bodyPr wrap="none" rtlCol="0">
            <a:spAutoFit/>
          </a:bodyPr>
          <a:lstStyle/>
          <a:p>
            <a:r>
              <a:rPr lang="en-US" dirty="0"/>
              <a:t>Map of Toronto</a:t>
            </a:r>
          </a:p>
        </p:txBody>
      </p:sp>
      <p:sp>
        <p:nvSpPr>
          <p:cNvPr id="26" name="TextBox 25">
            <a:extLst>
              <a:ext uri="{FF2B5EF4-FFF2-40B4-BE49-F238E27FC236}">
                <a16:creationId xmlns:a16="http://schemas.microsoft.com/office/drawing/2014/main" id="{AEA86653-B8A2-C444-A54E-FC4DF5B18368}"/>
              </a:ext>
            </a:extLst>
          </p:cNvPr>
          <p:cNvSpPr txBox="1"/>
          <p:nvPr/>
        </p:nvSpPr>
        <p:spPr>
          <a:xfrm>
            <a:off x="7365089" y="5543550"/>
            <a:ext cx="2205284" cy="369332"/>
          </a:xfrm>
          <a:prstGeom prst="rect">
            <a:avLst/>
          </a:prstGeom>
          <a:noFill/>
        </p:spPr>
        <p:txBody>
          <a:bodyPr wrap="none" rtlCol="0">
            <a:spAutoFit/>
          </a:bodyPr>
          <a:lstStyle/>
          <a:p>
            <a:r>
              <a:rPr lang="en-US" dirty="0"/>
              <a:t>Map of New York City</a:t>
            </a:r>
          </a:p>
        </p:txBody>
      </p:sp>
    </p:spTree>
    <p:extLst>
      <p:ext uri="{BB962C8B-B14F-4D97-AF65-F5344CB8AC3E}">
        <p14:creationId xmlns:p14="http://schemas.microsoft.com/office/powerpoint/2010/main" val="658334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12" name="Rectangle 1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6D0770-84F1-4944-BAC0-ECB176334F4E}"/>
              </a:ext>
            </a:extLst>
          </p:cNvPr>
          <p:cNvSpPr>
            <a:spLocks noGrp="1"/>
          </p:cNvSpPr>
          <p:nvPr>
            <p:ph type="title"/>
          </p:nvPr>
        </p:nvSpPr>
        <p:spPr>
          <a:xfrm>
            <a:off x="1518412" y="1201723"/>
            <a:ext cx="3133750" cy="4454554"/>
          </a:xfrm>
        </p:spPr>
        <p:txBody>
          <a:bodyPr anchor="ctr">
            <a:normAutofit/>
          </a:bodyPr>
          <a:lstStyle/>
          <a:p>
            <a:r>
              <a:rPr lang="en-US" sz="3600" dirty="0"/>
              <a:t>Conclusion/</a:t>
            </a:r>
            <a:br>
              <a:rPr lang="en-US" sz="3600" dirty="0"/>
            </a:br>
            <a:r>
              <a:rPr lang="en-US" sz="3600" dirty="0"/>
              <a:t>Future Thoughts</a:t>
            </a:r>
          </a:p>
        </p:txBody>
      </p:sp>
      <p:sp>
        <p:nvSpPr>
          <p:cNvPr id="3" name="Content Placeholder 2">
            <a:extLst>
              <a:ext uri="{FF2B5EF4-FFF2-40B4-BE49-F238E27FC236}">
                <a16:creationId xmlns:a16="http://schemas.microsoft.com/office/drawing/2014/main" id="{4D0BAD4B-89C9-4E41-AE5F-1BAFDC240AE5}"/>
              </a:ext>
            </a:extLst>
          </p:cNvPr>
          <p:cNvSpPr>
            <a:spLocks noGrp="1"/>
          </p:cNvSpPr>
          <p:nvPr>
            <p:ph idx="1"/>
          </p:nvPr>
        </p:nvSpPr>
        <p:spPr>
          <a:xfrm>
            <a:off x="5454363" y="1201723"/>
            <a:ext cx="5329250" cy="4454554"/>
          </a:xfrm>
        </p:spPr>
        <p:txBody>
          <a:bodyPr anchor="ctr">
            <a:noAutofit/>
          </a:bodyPr>
          <a:lstStyle/>
          <a:p>
            <a:pPr>
              <a:lnSpc>
                <a:spcPct val="110000"/>
              </a:lnSpc>
            </a:pPr>
            <a:r>
              <a:rPr lang="en-US" sz="1600" dirty="0"/>
              <a:t>I only focused on purely vegan/vegetarian restaurants and didn’t include restaurants which might have vegan/vegetarian options in addition to their non-vegetarian options. As a result, I might have eliminated some viable options for my clients.</a:t>
            </a:r>
          </a:p>
          <a:p>
            <a:pPr>
              <a:lnSpc>
                <a:spcPct val="110000"/>
              </a:lnSpc>
            </a:pPr>
            <a:r>
              <a:rPr lang="en-US" sz="1600" dirty="0"/>
              <a:t>However, based on the sheer number of vegetarian options, I believe that even if they wanted a little more variety, there are a ton of options on the list and that NYC is very, very vegan friendly. </a:t>
            </a:r>
          </a:p>
          <a:p>
            <a:pPr>
              <a:lnSpc>
                <a:spcPct val="110000"/>
              </a:lnSpc>
            </a:pPr>
            <a:r>
              <a:rPr lang="en-US" sz="1600" dirty="0"/>
              <a:t>I can confidently recommend New York City as the better option for my clients to travel to for the future and can use this approach to evaluate other cities for vegan friendliness and travel viability. </a:t>
            </a:r>
          </a:p>
          <a:p>
            <a:pPr>
              <a:lnSpc>
                <a:spcPct val="110000"/>
              </a:lnSpc>
            </a:pPr>
            <a:r>
              <a:rPr lang="en-US" sz="1600" dirty="0"/>
              <a:t>I could also adjust the approach to check for restaurants that match the customers preferred cuisine and/or create food-based tours where the main focus is travelling and sampling famous local joints and eateries, thus making my package options very diverse, while offering a special theme that other places might not have.</a:t>
            </a:r>
          </a:p>
          <a:p>
            <a:pPr>
              <a:lnSpc>
                <a:spcPct val="110000"/>
              </a:lnSpc>
            </a:pPr>
            <a:endParaRPr lang="en-US" sz="1600" dirty="0"/>
          </a:p>
        </p:txBody>
      </p:sp>
    </p:spTree>
    <p:extLst>
      <p:ext uri="{BB962C8B-B14F-4D97-AF65-F5344CB8AC3E}">
        <p14:creationId xmlns:p14="http://schemas.microsoft.com/office/powerpoint/2010/main" val="36368390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{CA2C1ED8-E532-C24B-8F12-AED10392B7E9}tf16401378</Template>
  <TotalTime>49</TotalTime>
  <Words>521</Words>
  <Application>Microsoft Macintosh PowerPoint</Application>
  <PresentationFormat>Widescreen</PresentationFormat>
  <Paragraphs>23</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MS Shell Dlg 2</vt:lpstr>
      <vt:lpstr>Wingdings</vt:lpstr>
      <vt:lpstr>Wingdings 3</vt:lpstr>
      <vt:lpstr>Madison</vt:lpstr>
      <vt:lpstr>Vegan Tourism: NYC vs Toronto</vt:lpstr>
      <vt:lpstr>Vegan Tourists need more vegan friendly destinations</vt:lpstr>
      <vt:lpstr>Data Acquisition and Cleaning</vt:lpstr>
      <vt:lpstr>PowerPoint Presentation</vt:lpstr>
      <vt:lpstr>PowerPoint Presentation</vt:lpstr>
      <vt:lpstr>Conclusion/ Future Thoughts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Vegan Tourism: NYC vs Toronto</dc:title>
  <dc:creator>Shreyas Iyengar</dc:creator>
  <cp:lastModifiedBy>Shreyas Iyengar</cp:lastModifiedBy>
  <cp:revision>5</cp:revision>
  <dcterms:created xsi:type="dcterms:W3CDTF">2021-07-28T14:51:31Z</dcterms:created>
  <dcterms:modified xsi:type="dcterms:W3CDTF">2021-07-28T15:40:50Z</dcterms:modified>
</cp:coreProperties>
</file>

<file path=docProps/thumbnail.jpeg>
</file>